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notesMasterIdLst>
    <p:notesMasterId r:id="rId10"/>
  </p:notesMasterIdLst>
  <p:sldIdLst>
    <p:sldId id="256" r:id="rId2"/>
    <p:sldId id="260" r:id="rId3"/>
    <p:sldId id="259" r:id="rId4"/>
    <p:sldId id="276" r:id="rId5"/>
    <p:sldId id="280" r:id="rId6"/>
    <p:sldId id="285" r:id="rId7"/>
    <p:sldId id="281" r:id="rId8"/>
    <p:sldId id="284" r:id="rId9"/>
  </p:sldIdLst>
  <p:sldSz cx="12192000" cy="6858000"/>
  <p:notesSz cx="6858000" cy="9144000"/>
  <p:custDataLst>
    <p:tags r:id="rId1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49"/>
    <p:restoredTop sz="68980" autoAdjust="0"/>
  </p:normalViewPr>
  <p:slideViewPr>
    <p:cSldViewPr snapToGrid="0">
      <p:cViewPr varScale="1">
        <p:scale>
          <a:sx n="81" d="100"/>
          <a:sy n="81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2DA44-48D8-DB48-82D0-C813EFA52DF5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DE2D6B-A3B3-494A-9389-CF5091E4F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671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355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DE2D6B-A3B3-494A-9389-CF5091E4FF7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769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059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066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812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37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260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363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709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659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767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744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6/14/23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734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6/14/23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98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94" r:id="rId6"/>
    <p:sldLayoutId id="2147483689" r:id="rId7"/>
    <p:sldLayoutId id="2147483690" r:id="rId8"/>
    <p:sldLayoutId id="2147483691" r:id="rId9"/>
    <p:sldLayoutId id="2147483693" r:id="rId10"/>
    <p:sldLayoutId id="214748369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bref.com/en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tadiumguide.com/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hyperlink" Target="https://www.stadiumguide.com/riazor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Straight Connector 15">
            <a:extLst>
              <a:ext uri="{FF2B5EF4-FFF2-40B4-BE49-F238E27FC236}">
                <a16:creationId xmlns:a16="http://schemas.microsoft.com/office/drawing/2014/main" id="{462919E4-C488-4107-9EF1-66152F848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7">
            <a:extLst>
              <a:ext uri="{FF2B5EF4-FFF2-40B4-BE49-F238E27FC236}">
                <a16:creationId xmlns:a16="http://schemas.microsoft.com/office/drawing/2014/main" id="{0BF79732-4088-424C-A653-4534E4389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7011A86-DB53-41C7-94D9-9B8BF9DF1F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258B9E-C015-412F-9B81-E40D361E9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Top view of a background splashed with colors">
            <a:extLst>
              <a:ext uri="{FF2B5EF4-FFF2-40B4-BE49-F238E27FC236}">
                <a16:creationId xmlns:a16="http://schemas.microsoft.com/office/drawing/2014/main" id="{90DC665F-D31E-151D-CC08-A31B9209BB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108" b="1639"/>
          <a:stretch/>
        </p:blipFill>
        <p:spPr>
          <a:xfrm>
            <a:off x="-1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3FD1EA-BF1F-7C77-3163-D8FDE0FF3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2500"/>
            <a:ext cx="4804105" cy="18287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3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University of Toronto Data Visualization Boot Camp – Project 2 Football App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14332FE-82B3-4EC0-8568-D87631440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7700" y="677785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7EC083E-5D15-2F97-D1CA-7C1AF9F4BA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" y="2895600"/>
            <a:ext cx="4804104" cy="316230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Mauricio Avila, Gurpreet </a:t>
            </a:r>
            <a:r>
              <a:rPr lang="en-US" dirty="0" err="1">
                <a:solidFill>
                  <a:srgbClr val="FFFFFF"/>
                </a:solidFill>
              </a:rPr>
              <a:t>Chugh</a:t>
            </a:r>
            <a:r>
              <a:rPr lang="en-US" dirty="0">
                <a:solidFill>
                  <a:srgbClr val="FFFFFF"/>
                </a:solidFill>
              </a:rPr>
              <a:t>,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Jeremy Mallory, Doran Rainford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Gavin Toole, Anthony Verma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B5E59FA-8FDE-43F6-BEAF-F8D715BA5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7633"/>
            <a:ext cx="10905066" cy="0"/>
          </a:xfrm>
          <a:prstGeom prst="line">
            <a:avLst/>
          </a:prstGeom>
          <a:ln w="95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110451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app showing team, player, and stadium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app contains and filters by league:</a:t>
            </a:r>
          </a:p>
          <a:p>
            <a:r>
              <a:rPr lang="en-US" dirty="0"/>
              <a:t>Leaflet map with stadiums showing name, capacity, and trivia about the stadium</a:t>
            </a:r>
          </a:p>
          <a:p>
            <a:pPr lvl="1"/>
            <a:r>
              <a:rPr lang="en-US" dirty="0"/>
              <a:t>Add from the original data set</a:t>
            </a:r>
          </a:p>
          <a:p>
            <a:r>
              <a:rPr lang="en-US" dirty="0"/>
              <a:t>Sunburst chart showing the goals scored broken down by league, team, players</a:t>
            </a:r>
          </a:p>
          <a:p>
            <a:pPr lvl="1"/>
            <a:r>
              <a:rPr lang="en-US" dirty="0"/>
              <a:t>Player goals was added from the original dataset as during our presentation a question was asked regarding players</a:t>
            </a:r>
          </a:p>
          <a:p>
            <a:r>
              <a:rPr lang="en-US" dirty="0"/>
              <a:t>Combination bar and line graph outlining team total points and wages.</a:t>
            </a:r>
          </a:p>
          <a:p>
            <a:endParaRPr lang="en-US" dirty="0"/>
          </a:p>
        </p:txBody>
      </p:sp>
      <p:pic>
        <p:nvPicPr>
          <p:cNvPr id="31" name="Picture 30" descr="Logo&#10;&#10;Description automatically generated with medium confidence">
            <a:extLst>
              <a:ext uri="{FF2B5EF4-FFF2-40B4-BE49-F238E27FC236}">
                <a16:creationId xmlns:a16="http://schemas.microsoft.com/office/drawing/2014/main" id="{41B2FDC7-0D4E-A595-AE57-97C00A7210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2989" y="5190837"/>
            <a:ext cx="1155207" cy="1116412"/>
          </a:xfrm>
          <a:prstGeom prst="rect">
            <a:avLst/>
          </a:prstGeom>
        </p:spPr>
      </p:pic>
      <p:pic>
        <p:nvPicPr>
          <p:cNvPr id="32" name="Picture 31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098D3007-C2FC-2129-D8D3-A3DC7034D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670" y="5177775"/>
            <a:ext cx="1542261" cy="1116412"/>
          </a:xfrm>
          <a:prstGeom prst="rect">
            <a:avLst/>
          </a:prstGeom>
        </p:spPr>
      </p:pic>
      <p:pic>
        <p:nvPicPr>
          <p:cNvPr id="33" name="Picture 32" descr="Logo&#10;&#10;Description automatically generated">
            <a:extLst>
              <a:ext uri="{FF2B5EF4-FFF2-40B4-BE49-F238E27FC236}">
                <a16:creationId xmlns:a16="http://schemas.microsoft.com/office/drawing/2014/main" id="{C567C0B4-3275-B1EC-7FB0-B1988E1C0D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1232" y="5190837"/>
            <a:ext cx="1155207" cy="1116412"/>
          </a:xfrm>
          <a:prstGeom prst="rect">
            <a:avLst/>
          </a:prstGeom>
        </p:spPr>
      </p:pic>
      <p:pic>
        <p:nvPicPr>
          <p:cNvPr id="34" name="Picture 3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E942BFE-4225-B071-1D8B-E66137B5CB38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7873497" y="5177775"/>
            <a:ext cx="1540276" cy="1116412"/>
          </a:xfrm>
          <a:prstGeom prst="rect">
            <a:avLst/>
          </a:prstGeom>
        </p:spPr>
      </p:pic>
      <p:pic>
        <p:nvPicPr>
          <p:cNvPr id="36" name="Picture 35" descr="Logo&#10;&#10;Description automatically generated">
            <a:extLst>
              <a:ext uri="{FF2B5EF4-FFF2-40B4-BE49-F238E27FC236}">
                <a16:creationId xmlns:a16="http://schemas.microsoft.com/office/drawing/2014/main" id="{A540ED4C-9BC8-745E-477D-93ADB30797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11740" y="5082155"/>
            <a:ext cx="1115948" cy="12250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60E566-672A-1E6D-A8C8-B5B9410CD3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09072" y="5369187"/>
            <a:ext cx="1667666" cy="9380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9426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Process – Player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Original data was retrieved from: </a:t>
            </a:r>
            <a:r>
              <a:rPr lang="en-US" dirty="0">
                <a:hlinkClick r:id="rId3"/>
              </a:rPr>
              <a:t>https://fbref.com/en</a:t>
            </a:r>
            <a:endParaRPr lang="en-US" dirty="0"/>
          </a:p>
          <a:p>
            <a:r>
              <a:rPr lang="en-US" dirty="0"/>
              <a:t>Site was used to extract the player data as well, previous we used the </a:t>
            </a:r>
            <a:r>
              <a:rPr lang="en-US" dirty="0" err="1"/>
              <a:t>pd.read_html</a:t>
            </a:r>
            <a:r>
              <a:rPr lang="en-US" dirty="0"/>
              <a:t> but the player data was not in the same format, Beautiful soup was used to web scrap the player data.</a:t>
            </a:r>
          </a:p>
          <a:p>
            <a:pPr marL="0" indent="0">
              <a:buNone/>
            </a:pPr>
            <a:endParaRPr lang="en-US" sz="1800" dirty="0"/>
          </a:p>
          <a:p>
            <a:pPr lvl="2"/>
            <a:endParaRPr lang="en-US" sz="1400" dirty="0"/>
          </a:p>
          <a:p>
            <a:pPr marL="274320" lvl="1" indent="0">
              <a:buNone/>
            </a:pPr>
            <a:r>
              <a:rPr lang="en-US" dirty="0"/>
              <a:t>					</a:t>
            </a:r>
          </a:p>
          <a:p>
            <a:pPr marL="274320" lvl="1" indent="0">
              <a:buNone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5973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Process – Stadium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Stadium data was retrieved from: </a:t>
            </a:r>
            <a:r>
              <a:rPr lang="en-US" dirty="0">
                <a:hlinkClick r:id="rId3"/>
              </a:rPr>
              <a:t>https://stadiumguide.com</a:t>
            </a:r>
            <a:endParaRPr lang="en-US" dirty="0"/>
          </a:p>
          <a:p>
            <a:pPr lvl="1"/>
            <a:r>
              <a:rPr lang="en-US" dirty="0"/>
              <a:t>This site didn’t have the latitude and longitude, code created to get coordinates from </a:t>
            </a:r>
            <a:r>
              <a:rPr lang="en-US" dirty="0" err="1"/>
              <a:t>geoapify</a:t>
            </a:r>
            <a:endParaRPr lang="en-US" dirty="0"/>
          </a:p>
          <a:p>
            <a:pPr lvl="1"/>
            <a:r>
              <a:rPr lang="en-CA" i="0" dirty="0">
                <a:effectLst/>
              </a:rPr>
              <a:t>Challenge in retrieving trivia for the stadium was that in stadium table, on clicking stadium name, the </a:t>
            </a:r>
            <a:r>
              <a:rPr lang="en-CA" i="0" dirty="0" err="1">
                <a:effectLst/>
              </a:rPr>
              <a:t>url</a:t>
            </a:r>
            <a:r>
              <a:rPr lang="en-CA" i="0" dirty="0">
                <a:effectLst/>
              </a:rPr>
              <a:t> of the page containing description about the stadium did not have the stadium name consistent with the stadium name on home page. E.g. The stadium name on the home page </a:t>
            </a:r>
            <a:r>
              <a:rPr lang="en-CA" i="0" dirty="0" err="1">
                <a:effectLst/>
              </a:rPr>
              <a:t>www.stadiumguide.com</a:t>
            </a:r>
            <a:r>
              <a:rPr lang="en-CA" i="0" dirty="0">
                <a:effectLst/>
              </a:rPr>
              <a:t> is Estadio ABANCA-</a:t>
            </a:r>
            <a:r>
              <a:rPr lang="en-CA" i="0" dirty="0" err="1">
                <a:effectLst/>
              </a:rPr>
              <a:t>Riazor</a:t>
            </a:r>
            <a:r>
              <a:rPr lang="en-CA" i="0" dirty="0">
                <a:effectLst/>
              </a:rPr>
              <a:t> but the stadium description </a:t>
            </a:r>
            <a:r>
              <a:rPr lang="en-CA" i="0" dirty="0" err="1">
                <a:effectLst/>
              </a:rPr>
              <a:t>url</a:t>
            </a:r>
            <a:r>
              <a:rPr lang="en-CA" i="0" dirty="0">
                <a:effectLst/>
              </a:rPr>
              <a:t> for the stadium </a:t>
            </a:r>
            <a:r>
              <a:rPr lang="en-CA" i="0" u="none" strike="noStrike" dirty="0">
                <a:effectLst/>
                <a:hlinkClick r:id="rId4"/>
              </a:rPr>
              <a:t>https://www.stadiumguide.com/riazor/</a:t>
            </a:r>
            <a:r>
              <a:rPr lang="en-CA" i="0" dirty="0">
                <a:effectLst/>
              </a:rPr>
              <a:t> contains </a:t>
            </a:r>
            <a:r>
              <a:rPr lang="en-CA" i="0" dirty="0" err="1">
                <a:effectLst/>
              </a:rPr>
              <a:t>riazor</a:t>
            </a:r>
            <a:r>
              <a:rPr lang="en-CA" i="0" dirty="0">
                <a:effectLst/>
              </a:rPr>
              <a:t>. We accessed the </a:t>
            </a:r>
            <a:r>
              <a:rPr lang="en-CA" i="0" dirty="0" err="1">
                <a:effectLst/>
              </a:rPr>
              <a:t>href</a:t>
            </a:r>
            <a:r>
              <a:rPr lang="en-CA" i="0" dirty="0">
                <a:effectLst/>
              </a:rPr>
              <a:t> links in all the tags on home page and then using those </a:t>
            </a:r>
            <a:r>
              <a:rPr lang="en-CA" i="0" dirty="0" err="1">
                <a:effectLst/>
              </a:rPr>
              <a:t>href</a:t>
            </a:r>
            <a:r>
              <a:rPr lang="en-CA" i="0" dirty="0">
                <a:effectLst/>
              </a:rPr>
              <a:t> </a:t>
            </a:r>
            <a:r>
              <a:rPr lang="en-CA" i="0" dirty="0" err="1">
                <a:effectLst/>
              </a:rPr>
              <a:t>urls</a:t>
            </a:r>
            <a:r>
              <a:rPr lang="en-CA" i="0" dirty="0">
                <a:effectLst/>
              </a:rPr>
              <a:t> we accessed the stadium page to get the trivia</a:t>
            </a:r>
          </a:p>
          <a:p>
            <a:pPr marL="0" indent="0">
              <a:buNone/>
            </a:pPr>
            <a:endParaRPr lang="en-US" sz="1800" dirty="0"/>
          </a:p>
          <a:p>
            <a:pPr lvl="2"/>
            <a:endParaRPr lang="en-US" sz="1400" dirty="0"/>
          </a:p>
          <a:p>
            <a:pPr marL="274320" lvl="1" indent="0">
              <a:buNone/>
            </a:pPr>
            <a:r>
              <a:rPr lang="en-US" dirty="0"/>
              <a:t>					</a:t>
            </a:r>
          </a:p>
          <a:p>
            <a:pPr marL="274320" lvl="1" indent="0">
              <a:buNone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5084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Leaflet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A custom map marker was added by downloading icon and adding to html script</a:t>
            </a:r>
          </a:p>
          <a:p>
            <a:pPr lvl="1"/>
            <a:r>
              <a:rPr lang="en-US" dirty="0"/>
              <a:t>Pop up on marker included:</a:t>
            </a:r>
          </a:p>
          <a:p>
            <a:pPr lvl="2"/>
            <a:r>
              <a:rPr lang="en-US" dirty="0"/>
              <a:t>Stadium Name</a:t>
            </a:r>
          </a:p>
          <a:p>
            <a:pPr lvl="2"/>
            <a:r>
              <a:rPr lang="en-US" dirty="0"/>
              <a:t>Capacity</a:t>
            </a:r>
          </a:p>
          <a:p>
            <a:pPr lvl="2"/>
            <a:r>
              <a:rPr lang="en-US" dirty="0"/>
              <a:t>Trivia about the stadium</a:t>
            </a:r>
          </a:p>
          <a:p>
            <a:r>
              <a:rPr lang="en-US" sz="1800" dirty="0"/>
              <a:t>For the custom marker an image was added to the html and called with the following code</a:t>
            </a:r>
          </a:p>
          <a:p>
            <a:pPr marL="274320" lvl="1" indent="0">
              <a:buNone/>
            </a:pPr>
            <a:r>
              <a:rPr lang="en-US" dirty="0"/>
              <a:t> var </a:t>
            </a:r>
            <a:r>
              <a:rPr lang="en-US" dirty="0" err="1">
                <a:highlight>
                  <a:srgbClr val="FFFF00"/>
                </a:highlight>
              </a:rPr>
              <a:t>soccerIcon</a:t>
            </a:r>
            <a:r>
              <a:rPr lang="en-US" dirty="0"/>
              <a:t> = </a:t>
            </a:r>
            <a:r>
              <a:rPr lang="en-US" dirty="0" err="1"/>
              <a:t>L.icon</a:t>
            </a:r>
            <a:r>
              <a:rPr lang="en-US" dirty="0"/>
              <a:t>({ </a:t>
            </a:r>
            <a:r>
              <a:rPr lang="en-US" dirty="0" err="1"/>
              <a:t>iconUrl</a:t>
            </a:r>
            <a:r>
              <a:rPr lang="en-US" dirty="0"/>
              <a:t>: 'static/</a:t>
            </a:r>
            <a:r>
              <a:rPr lang="en-US" dirty="0" err="1"/>
              <a:t>football_marker.png</a:t>
            </a:r>
            <a:r>
              <a:rPr lang="en-US" dirty="0"/>
              <a:t>', </a:t>
            </a:r>
            <a:r>
              <a:rPr lang="en-US" dirty="0" err="1"/>
              <a:t>iconSize</a:t>
            </a:r>
            <a:r>
              <a:rPr lang="en-US" dirty="0"/>
              <a:t>: [50, 50],});</a:t>
            </a:r>
          </a:p>
          <a:p>
            <a:pPr marL="274320" lvl="1" indent="0">
              <a:buNone/>
            </a:pPr>
            <a:r>
              <a:rPr lang="en-US" dirty="0" err="1"/>
              <a:t>L.marker</a:t>
            </a:r>
            <a:r>
              <a:rPr lang="en-US" dirty="0"/>
              <a:t>((</a:t>
            </a:r>
            <a:r>
              <a:rPr lang="en-US" dirty="0" err="1"/>
              <a:t>stadCoords</a:t>
            </a:r>
            <a:r>
              <a:rPr lang="en-US" dirty="0">
                <a:highlight>
                  <a:srgbClr val="FFFF00"/>
                </a:highlight>
              </a:rPr>
              <a:t>),{icon: </a:t>
            </a:r>
            <a:r>
              <a:rPr lang="en-US" dirty="0" err="1">
                <a:highlight>
                  <a:srgbClr val="FFFF00"/>
                </a:highlight>
              </a:rPr>
              <a:t>soccerIcon</a:t>
            </a:r>
            <a:r>
              <a:rPr lang="en-US" dirty="0">
                <a:highlight>
                  <a:srgbClr val="FFFF00"/>
                </a:highlight>
              </a:rPr>
              <a:t>}).</a:t>
            </a:r>
            <a:r>
              <a:rPr lang="en-US" dirty="0" err="1"/>
              <a:t>bindPopup</a:t>
            </a:r>
            <a:r>
              <a:rPr lang="en-US" dirty="0"/>
              <a:t> 					</a:t>
            </a:r>
          </a:p>
          <a:p>
            <a:pPr marL="274320" lvl="1" indent="0">
              <a:buNone/>
            </a:pPr>
            <a:endParaRPr lang="en-US" dirty="0"/>
          </a:p>
        </p:txBody>
      </p:sp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D06D1586-54C8-343F-D73C-6F90C2712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0387" y="2806700"/>
            <a:ext cx="3251200" cy="3251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84073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9984" y="952499"/>
            <a:ext cx="4814316" cy="3251855"/>
          </a:xfrm>
        </p:spPr>
        <p:txBody>
          <a:bodyPr>
            <a:normAutofit/>
          </a:bodyPr>
          <a:lstStyle/>
          <a:p>
            <a:r>
              <a:rPr lang="en-US"/>
              <a:t>Leaflet</a:t>
            </a:r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DEEF2C15-8523-4418-B9DA-56C7B070C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641F10-693D-04BC-296E-DB6337D19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00" y="952500"/>
            <a:ext cx="5448300" cy="4985192"/>
          </a:xfrm>
          <a:prstGeom prst="rect">
            <a:avLst/>
          </a:prstGeom>
          <a:noFill/>
        </p:spPr>
      </p:pic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E543DA25-50AC-4F06-BA96-9A46D0334E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7D97C890-733E-4B30-AAAB-509B87AAEDE4}" type="datetime1">
              <a:rPr lang="en-US" smtClean="0"/>
              <a:pPr>
                <a:spcAft>
                  <a:spcPts val="600"/>
                </a:spcAft>
              </a:pPr>
              <a:t>6/14/23</a:t>
            </a:fld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0590E5FF-A77B-48DC-B553-538394C51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6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5347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Plotly</a:t>
            </a:r>
            <a:r>
              <a:rPr lang="en-US" dirty="0"/>
              <a:t> - Sunburst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38" y="1495053"/>
            <a:ext cx="10995660" cy="4830796"/>
          </a:xfrm>
        </p:spPr>
        <p:txBody>
          <a:bodyPr>
            <a:noAutofit/>
          </a:bodyPr>
          <a:lstStyle/>
          <a:p>
            <a:pPr marL="720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dirty="0"/>
              <a:t>values = [] </a:t>
            </a:r>
          </a:p>
          <a:p>
            <a:pPr marL="720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dirty="0"/>
              <a:t>labels = [] </a:t>
            </a:r>
          </a:p>
          <a:p>
            <a:pPr marL="720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CA" dirty="0"/>
              <a:t>parents = []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for league in leagues: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	</a:t>
            </a:r>
            <a:r>
              <a:rPr lang="en-CA" dirty="0" err="1"/>
              <a:t>values.push</a:t>
            </a:r>
            <a:r>
              <a:rPr lang="en-CA" dirty="0"/>
              <a:t>(</a:t>
            </a:r>
            <a:r>
              <a:rPr lang="en-CA" dirty="0" err="1"/>
              <a:t>league.goals</a:t>
            </a:r>
            <a:r>
              <a:rPr lang="en-CA" dirty="0"/>
              <a:t>)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	</a:t>
            </a:r>
            <a:r>
              <a:rPr lang="en-CA" dirty="0" err="1"/>
              <a:t>Labels.push</a:t>
            </a:r>
            <a:r>
              <a:rPr lang="en-CA" dirty="0"/>
              <a:t>(</a:t>
            </a:r>
            <a:r>
              <a:rPr lang="en-CA" dirty="0" err="1"/>
              <a:t>League.name</a:t>
            </a:r>
            <a:r>
              <a:rPr lang="en-CA" dirty="0"/>
              <a:t>)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	</a:t>
            </a:r>
            <a:r>
              <a:rPr lang="en-CA" dirty="0" err="1"/>
              <a:t>parents.push</a:t>
            </a:r>
            <a:r>
              <a:rPr lang="en-CA" dirty="0"/>
              <a:t>("")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	For team in league: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		</a:t>
            </a:r>
            <a:r>
              <a:rPr lang="en-CA" dirty="0" err="1"/>
              <a:t>values.push</a:t>
            </a:r>
            <a:r>
              <a:rPr lang="en-CA" dirty="0"/>
              <a:t>(</a:t>
            </a:r>
            <a:r>
              <a:rPr lang="en-CA" dirty="0" err="1"/>
              <a:t>team.goals</a:t>
            </a:r>
            <a:r>
              <a:rPr lang="en-CA" dirty="0"/>
              <a:t>)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		</a:t>
            </a:r>
            <a:r>
              <a:rPr lang="en-CA" dirty="0" err="1"/>
              <a:t>labels.push</a:t>
            </a:r>
            <a:r>
              <a:rPr lang="en-CA" dirty="0"/>
              <a:t>(</a:t>
            </a:r>
            <a:r>
              <a:rPr lang="en-CA" dirty="0" err="1"/>
              <a:t>team.name</a:t>
            </a:r>
            <a:r>
              <a:rPr lang="en-CA" dirty="0"/>
              <a:t>)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		</a:t>
            </a:r>
            <a:r>
              <a:rPr lang="en-CA" dirty="0" err="1"/>
              <a:t>parents.push</a:t>
            </a:r>
            <a:r>
              <a:rPr lang="en-CA" dirty="0"/>
              <a:t>(</a:t>
            </a:r>
            <a:r>
              <a:rPr lang="en-CA" dirty="0" err="1"/>
              <a:t>league.name</a:t>
            </a:r>
            <a:r>
              <a:rPr lang="en-CA" dirty="0"/>
              <a:t>)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		for player in team: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			</a:t>
            </a:r>
            <a:r>
              <a:rPr lang="en-CA" dirty="0" err="1"/>
              <a:t>values.push</a:t>
            </a:r>
            <a:r>
              <a:rPr lang="en-CA" dirty="0"/>
              <a:t>(</a:t>
            </a:r>
            <a:r>
              <a:rPr lang="en-CA" dirty="0" err="1"/>
              <a:t>player.goals</a:t>
            </a:r>
            <a:r>
              <a:rPr lang="en-CA" dirty="0"/>
              <a:t>)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			</a:t>
            </a:r>
            <a:r>
              <a:rPr lang="en-CA" dirty="0" err="1"/>
              <a:t>labels.push</a:t>
            </a:r>
            <a:r>
              <a:rPr lang="en-CA" dirty="0"/>
              <a:t>(</a:t>
            </a:r>
            <a:r>
              <a:rPr lang="en-CA" dirty="0" err="1"/>
              <a:t>player.name</a:t>
            </a:r>
            <a:r>
              <a:rPr lang="en-CA" dirty="0"/>
              <a:t>) </a:t>
            </a:r>
          </a:p>
          <a:p>
            <a:pPr marL="72000" lvl="1" indent="0">
              <a:spcBef>
                <a:spcPts val="0"/>
              </a:spcBef>
              <a:buNone/>
            </a:pPr>
            <a:r>
              <a:rPr lang="en-CA" dirty="0"/>
              <a:t>			</a:t>
            </a:r>
            <a:r>
              <a:rPr lang="en-CA" dirty="0" err="1"/>
              <a:t>parents.push</a:t>
            </a:r>
            <a:r>
              <a:rPr lang="en-CA" dirty="0"/>
              <a:t>(</a:t>
            </a:r>
            <a:r>
              <a:rPr lang="en-CA" dirty="0" err="1"/>
              <a:t>team.name</a:t>
            </a:r>
            <a:r>
              <a:rPr lang="en-CA" dirty="0"/>
              <a:t>)</a:t>
            </a:r>
            <a:endParaRPr lang="en-CA" dirty="0">
              <a:solidFill>
                <a:srgbClr val="202124"/>
              </a:solidFill>
            </a:endParaRPr>
          </a:p>
          <a:p>
            <a:pPr marL="27432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74320" lvl="1" indent="0">
              <a:buNone/>
            </a:pPr>
            <a:r>
              <a:rPr lang="en-US" dirty="0"/>
              <a:t>					</a:t>
            </a:r>
          </a:p>
          <a:p>
            <a:pPr marL="274320" lvl="1" indent="0">
              <a:buNone/>
            </a:pPr>
            <a:endParaRPr lang="en-US" dirty="0"/>
          </a:p>
        </p:txBody>
      </p:sp>
      <p:pic>
        <p:nvPicPr>
          <p:cNvPr id="5" name="Picture 4" descr="Chart, sunburst chart&#10;&#10;Description automatically generated">
            <a:extLst>
              <a:ext uri="{FF2B5EF4-FFF2-40B4-BE49-F238E27FC236}">
                <a16:creationId xmlns:a16="http://schemas.microsoft.com/office/drawing/2014/main" id="{8902AD87-660E-C16F-5FDD-D0FBF8A50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8829" y="846045"/>
            <a:ext cx="2988972" cy="29889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8DA05C-E651-130E-57C8-8DA931670564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704289" y="3835017"/>
            <a:ext cx="2988000" cy="298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1424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000C6-2655-99E0-5A5D-D6A8A41E4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Plotly</a:t>
            </a:r>
            <a:r>
              <a:rPr lang="en-US" dirty="0"/>
              <a:t> – Bar char with Line </a:t>
            </a:r>
            <a:r>
              <a:rPr lang="en-US" dirty="0" err="1"/>
              <a:t>Pliot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5ECEF-1315-E8CA-4249-2BC0C4FEC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1499016"/>
            <a:ext cx="10995660" cy="45588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Displays Team points on the bars with wages on the line plot</a:t>
            </a:r>
          </a:p>
          <a:p>
            <a:endParaRPr lang="en-US" dirty="0"/>
          </a:p>
          <a:p>
            <a:endParaRPr lang="en-US" dirty="0"/>
          </a:p>
          <a:p>
            <a:pPr marL="274320" lvl="1" indent="0">
              <a:buNone/>
            </a:pPr>
            <a:r>
              <a:rPr lang="en-US" dirty="0"/>
              <a:t>					</a:t>
            </a:r>
          </a:p>
          <a:p>
            <a:pPr marL="274320" lvl="1" indent="0">
              <a:buNone/>
            </a:pPr>
            <a:endParaRPr lang="en-US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D26939BF-D9F4-3E11-4ECC-98949184E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403" y="2028825"/>
            <a:ext cx="4156100" cy="4156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0608342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BACKING_FORM_KEY" val="7672756-c:\users\io951017\desktop\project_football final presentation.pptx"/>
  <p:tag name="ARTICULATE_PRESENTER_VERSION" val="8"/>
  <p:tag name="ARTICULATE_PRESENTATION_ID" val="336000"/>
  <p:tag name="ARTICULATE_SLIDE_COUNT" val="18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ribuneVTI">
  <a:themeElements>
    <a:clrScheme name="amasis">
      <a:dk1>
        <a:sysClr val="windowText" lastClr="000000"/>
      </a:dk1>
      <a:lt1>
        <a:sysClr val="window" lastClr="FFFFFF"/>
      </a:lt1>
      <a:dk2>
        <a:srgbClr val="470401"/>
      </a:dk2>
      <a:lt2>
        <a:srgbClr val="EBE2E2"/>
      </a:lt2>
      <a:accent1>
        <a:srgbClr val="BD1209"/>
      </a:accent1>
      <a:accent2>
        <a:srgbClr val="F40600"/>
      </a:accent2>
      <a:accent3>
        <a:srgbClr val="F26216"/>
      </a:accent3>
      <a:accent4>
        <a:srgbClr val="F0800D"/>
      </a:accent4>
      <a:accent5>
        <a:srgbClr val="3EA8B6"/>
      </a:accent5>
      <a:accent6>
        <a:srgbClr val="005B6B"/>
      </a:accent6>
      <a:hlink>
        <a:srgbClr val="F40600"/>
      </a:hlink>
      <a:folHlink>
        <a:srgbClr val="1C7E8E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857</TotalTime>
  <Words>562</Words>
  <Application>Microsoft Macintosh PowerPoint</Application>
  <PresentationFormat>Widescreen</PresentationFormat>
  <Paragraphs>64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Amasis MT Pro Medium</vt:lpstr>
      <vt:lpstr>Arial</vt:lpstr>
      <vt:lpstr>Calibri</vt:lpstr>
      <vt:lpstr>Univers Light</vt:lpstr>
      <vt:lpstr>TribuneVTI</vt:lpstr>
      <vt:lpstr>University of Toronto Data Visualization Boot Camp – Project 2 Football App</vt:lpstr>
      <vt:lpstr>Create an app showing team, player, and stadium data</vt:lpstr>
      <vt:lpstr>Analysis Process – Player Data</vt:lpstr>
      <vt:lpstr>Analysis Process – Stadium Data</vt:lpstr>
      <vt:lpstr>Leaflet</vt:lpstr>
      <vt:lpstr>Leaflet</vt:lpstr>
      <vt:lpstr>Plotly - Sunburst</vt:lpstr>
      <vt:lpstr>Plotly – Bar char with Line Pliot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of Toronto Data Visualization Boot Camp – Project Football</dc:title>
  <dc:creator>Gavin Toole</dc:creator>
  <cp:lastModifiedBy>Gavin Toole</cp:lastModifiedBy>
  <cp:revision>24</cp:revision>
  <dcterms:created xsi:type="dcterms:W3CDTF">2023-03-30T21:49:36Z</dcterms:created>
  <dcterms:modified xsi:type="dcterms:W3CDTF">2023-06-15T02:19:19Z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Path">
    <vt:lpwstr>Project</vt:lpwstr>
  </property>
  <property fmtid="{D5CDD505-2E9C-101B-9397-08002B2CF9AE}" pid="3" name="ArticulateUseProject">
    <vt:lpwstr>1</vt:lpwstr>
  </property>
  <property fmtid="{D5CDD505-2E9C-101B-9397-08002B2CF9AE}" pid="4" name="ArticulateProjectVersion">
    <vt:lpwstr>8</vt:lpwstr>
  </property>
  <property fmtid="{D5CDD505-2E9C-101B-9397-08002B2CF9AE}" pid="5" name="ArticulateGUID">
    <vt:lpwstr>1FEA8721-AB9A-4FD2-80EB-13BB482914AE</vt:lpwstr>
  </property>
  <property fmtid="{D5CDD505-2E9C-101B-9397-08002B2CF9AE}" pid="6" name="ArticulateProjectFull">
    <vt:lpwstr>C:\Users\IO951017\Desktop\Project_Football Final Presentation.ppta</vt:lpwstr>
  </property>
</Properties>
</file>

<file path=docProps/thumbnail.jpeg>
</file>